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74"/>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F625073-B80A-FA4F-B5E8-1882B9A9FDE0}"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E7967-6EA4-4B45-AB7B-A7D628645C83}" type="slidenum">
              <a:rPr lang="en-US" smtClean="0"/>
              <a:t>‹#›</a:t>
            </a:fld>
            <a:endParaRPr lang="en-US"/>
          </a:p>
        </p:txBody>
      </p:sp>
    </p:spTree>
    <p:extLst>
      <p:ext uri="{BB962C8B-B14F-4D97-AF65-F5344CB8AC3E}">
        <p14:creationId xmlns:p14="http://schemas.microsoft.com/office/powerpoint/2010/main" val="1294122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625073-B80A-FA4F-B5E8-1882B9A9FDE0}"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E7967-6EA4-4B45-AB7B-A7D628645C83}" type="slidenum">
              <a:rPr lang="en-US" smtClean="0"/>
              <a:t>‹#›</a:t>
            </a:fld>
            <a:endParaRPr lang="en-US"/>
          </a:p>
        </p:txBody>
      </p:sp>
    </p:spTree>
    <p:extLst>
      <p:ext uri="{BB962C8B-B14F-4D97-AF65-F5344CB8AC3E}">
        <p14:creationId xmlns:p14="http://schemas.microsoft.com/office/powerpoint/2010/main" val="1638673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625073-B80A-FA4F-B5E8-1882B9A9FDE0}"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E7967-6EA4-4B45-AB7B-A7D628645C83}" type="slidenum">
              <a:rPr lang="en-US" smtClean="0"/>
              <a:t>‹#›</a:t>
            </a:fld>
            <a:endParaRPr lang="en-US"/>
          </a:p>
        </p:txBody>
      </p:sp>
    </p:spTree>
    <p:extLst>
      <p:ext uri="{BB962C8B-B14F-4D97-AF65-F5344CB8AC3E}">
        <p14:creationId xmlns:p14="http://schemas.microsoft.com/office/powerpoint/2010/main" val="1849225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625073-B80A-FA4F-B5E8-1882B9A9FDE0}"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E7967-6EA4-4B45-AB7B-A7D628645C83}" type="slidenum">
              <a:rPr lang="en-US" smtClean="0"/>
              <a:t>‹#›</a:t>
            </a:fld>
            <a:endParaRPr lang="en-US"/>
          </a:p>
        </p:txBody>
      </p:sp>
    </p:spTree>
    <p:extLst>
      <p:ext uri="{BB962C8B-B14F-4D97-AF65-F5344CB8AC3E}">
        <p14:creationId xmlns:p14="http://schemas.microsoft.com/office/powerpoint/2010/main" val="1978864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F625073-B80A-FA4F-B5E8-1882B9A9FDE0}"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E7967-6EA4-4B45-AB7B-A7D628645C83}" type="slidenum">
              <a:rPr lang="en-US" smtClean="0"/>
              <a:t>‹#›</a:t>
            </a:fld>
            <a:endParaRPr lang="en-US"/>
          </a:p>
        </p:txBody>
      </p:sp>
    </p:spTree>
    <p:extLst>
      <p:ext uri="{BB962C8B-B14F-4D97-AF65-F5344CB8AC3E}">
        <p14:creationId xmlns:p14="http://schemas.microsoft.com/office/powerpoint/2010/main" val="884879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F625073-B80A-FA4F-B5E8-1882B9A9FDE0}" type="datetimeFigureOut">
              <a:rPr lang="en-US" smtClean="0"/>
              <a:t>12/12/16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8E7967-6EA4-4B45-AB7B-A7D628645C83}" type="slidenum">
              <a:rPr lang="en-US" smtClean="0"/>
              <a:t>‹#›</a:t>
            </a:fld>
            <a:endParaRPr lang="en-US"/>
          </a:p>
        </p:txBody>
      </p:sp>
    </p:spTree>
    <p:extLst>
      <p:ext uri="{BB962C8B-B14F-4D97-AF65-F5344CB8AC3E}">
        <p14:creationId xmlns:p14="http://schemas.microsoft.com/office/powerpoint/2010/main" val="850963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F625073-B80A-FA4F-B5E8-1882B9A9FDE0}" type="datetimeFigureOut">
              <a:rPr lang="en-US" smtClean="0"/>
              <a:t>12/12/16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8E7967-6EA4-4B45-AB7B-A7D628645C83}" type="slidenum">
              <a:rPr lang="en-US" smtClean="0"/>
              <a:t>‹#›</a:t>
            </a:fld>
            <a:endParaRPr lang="en-US"/>
          </a:p>
        </p:txBody>
      </p:sp>
    </p:spTree>
    <p:extLst>
      <p:ext uri="{BB962C8B-B14F-4D97-AF65-F5344CB8AC3E}">
        <p14:creationId xmlns:p14="http://schemas.microsoft.com/office/powerpoint/2010/main" val="2046577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F625073-B80A-FA4F-B5E8-1882B9A9FDE0}" type="datetimeFigureOut">
              <a:rPr lang="en-US" smtClean="0"/>
              <a:t>12/12/16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8E7967-6EA4-4B45-AB7B-A7D628645C83}" type="slidenum">
              <a:rPr lang="en-US" smtClean="0"/>
              <a:t>‹#›</a:t>
            </a:fld>
            <a:endParaRPr lang="en-US"/>
          </a:p>
        </p:txBody>
      </p:sp>
    </p:spTree>
    <p:extLst>
      <p:ext uri="{BB962C8B-B14F-4D97-AF65-F5344CB8AC3E}">
        <p14:creationId xmlns:p14="http://schemas.microsoft.com/office/powerpoint/2010/main" val="586283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625073-B80A-FA4F-B5E8-1882B9A9FDE0}" type="datetimeFigureOut">
              <a:rPr lang="en-US" smtClean="0"/>
              <a:t>12/12/16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8E7967-6EA4-4B45-AB7B-A7D628645C83}" type="slidenum">
              <a:rPr lang="en-US" smtClean="0"/>
              <a:t>‹#›</a:t>
            </a:fld>
            <a:endParaRPr lang="en-US"/>
          </a:p>
        </p:txBody>
      </p:sp>
    </p:spTree>
    <p:extLst>
      <p:ext uri="{BB962C8B-B14F-4D97-AF65-F5344CB8AC3E}">
        <p14:creationId xmlns:p14="http://schemas.microsoft.com/office/powerpoint/2010/main" val="1015005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625073-B80A-FA4F-B5E8-1882B9A9FDE0}" type="datetimeFigureOut">
              <a:rPr lang="en-US" smtClean="0"/>
              <a:t>12/12/16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8E7967-6EA4-4B45-AB7B-A7D628645C83}" type="slidenum">
              <a:rPr lang="en-US" smtClean="0"/>
              <a:t>‹#›</a:t>
            </a:fld>
            <a:endParaRPr lang="en-US"/>
          </a:p>
        </p:txBody>
      </p:sp>
    </p:spTree>
    <p:extLst>
      <p:ext uri="{BB962C8B-B14F-4D97-AF65-F5344CB8AC3E}">
        <p14:creationId xmlns:p14="http://schemas.microsoft.com/office/powerpoint/2010/main" val="1733048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625073-B80A-FA4F-B5E8-1882B9A9FDE0}" type="datetimeFigureOut">
              <a:rPr lang="en-US" smtClean="0"/>
              <a:t>12/12/16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8E7967-6EA4-4B45-AB7B-A7D628645C83}" type="slidenum">
              <a:rPr lang="en-US" smtClean="0"/>
              <a:t>‹#›</a:t>
            </a:fld>
            <a:endParaRPr lang="en-US"/>
          </a:p>
        </p:txBody>
      </p:sp>
    </p:spTree>
    <p:extLst>
      <p:ext uri="{BB962C8B-B14F-4D97-AF65-F5344CB8AC3E}">
        <p14:creationId xmlns:p14="http://schemas.microsoft.com/office/powerpoint/2010/main" val="10310991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625073-B80A-FA4F-B5E8-1882B9A9FDE0}" type="datetimeFigureOut">
              <a:rPr lang="en-US" smtClean="0"/>
              <a:t>12/12/16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8E7967-6EA4-4B45-AB7B-A7D628645C83}" type="slidenum">
              <a:rPr lang="en-US" smtClean="0"/>
              <a:t>‹#›</a:t>
            </a:fld>
            <a:endParaRPr lang="en-US"/>
          </a:p>
        </p:txBody>
      </p:sp>
    </p:spTree>
    <p:extLst>
      <p:ext uri="{BB962C8B-B14F-4D97-AF65-F5344CB8AC3E}">
        <p14:creationId xmlns:p14="http://schemas.microsoft.com/office/powerpoint/2010/main" val="11412191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Vulnerability Assessment</a:t>
            </a:r>
            <a:endParaRPr lang="en-US" dirty="0"/>
          </a:p>
        </p:txBody>
      </p:sp>
      <p:sp>
        <p:nvSpPr>
          <p:cNvPr id="3" name="Subtitle 2"/>
          <p:cNvSpPr>
            <a:spLocks noGrp="1"/>
          </p:cNvSpPr>
          <p:nvPr>
            <p:ph type="subTitle" idx="1"/>
          </p:nvPr>
        </p:nvSpPr>
        <p:spPr/>
        <p:txBody>
          <a:bodyPr>
            <a:normAutofit lnSpcReduction="10000"/>
          </a:bodyPr>
          <a:lstStyle/>
          <a:p>
            <a:r>
              <a:rPr lang="en-US" b="1" dirty="0"/>
              <a:t>Danish Khan</a:t>
            </a:r>
          </a:p>
          <a:p>
            <a:r>
              <a:rPr lang="en-US" dirty="0" smtClean="0"/>
              <a:t>Professor</a:t>
            </a:r>
            <a:endParaRPr lang="en-US" dirty="0"/>
          </a:p>
          <a:p>
            <a:r>
              <a:rPr lang="en-US" dirty="0"/>
              <a:t>School of Computer Technology</a:t>
            </a:r>
          </a:p>
          <a:p>
            <a:r>
              <a:rPr lang="en-US" dirty="0"/>
              <a:t>George Brown College, Casa Loma Campus</a:t>
            </a:r>
          </a:p>
          <a:p>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1</a:t>
            </a:fld>
            <a:endParaRPr lang="en-US"/>
          </a:p>
        </p:txBody>
      </p:sp>
    </p:spTree>
    <p:extLst>
      <p:ext uri="{BB962C8B-B14F-4D97-AF65-F5344CB8AC3E}">
        <p14:creationId xmlns:p14="http://schemas.microsoft.com/office/powerpoint/2010/main" val="197399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90417" y="904007"/>
            <a:ext cx="10788404" cy="3654137"/>
          </a:xfrm>
          <a:prstGeom prst="rect">
            <a:avLst/>
          </a:prstGeom>
        </p:spPr>
      </p:pic>
      <p:sp>
        <p:nvSpPr>
          <p:cNvPr id="5" name="TextBox 4"/>
          <p:cNvSpPr txBox="1"/>
          <p:nvPr/>
        </p:nvSpPr>
        <p:spPr>
          <a:xfrm>
            <a:off x="3995906" y="4668982"/>
            <a:ext cx="4177426" cy="369332"/>
          </a:xfrm>
          <a:prstGeom prst="rect">
            <a:avLst/>
          </a:prstGeom>
          <a:noFill/>
        </p:spPr>
        <p:txBody>
          <a:bodyPr wrap="none" rtlCol="0">
            <a:spAutoFit/>
          </a:bodyPr>
          <a:lstStyle/>
          <a:p>
            <a:r>
              <a:rPr lang="en-US" dirty="0" smtClean="0"/>
              <a:t>Vulnerability assessment actions and steps</a:t>
            </a:r>
            <a:endParaRPr lang="en-US" dirty="0"/>
          </a:p>
        </p:txBody>
      </p:sp>
      <p:sp>
        <p:nvSpPr>
          <p:cNvPr id="2" name="Slide Number Placeholder 1"/>
          <p:cNvSpPr>
            <a:spLocks noGrp="1"/>
          </p:cNvSpPr>
          <p:nvPr>
            <p:ph type="sldNum" sz="quarter" idx="12"/>
          </p:nvPr>
        </p:nvSpPr>
        <p:spPr/>
        <p:txBody>
          <a:bodyPr/>
          <a:lstStyle/>
          <a:p>
            <a:fld id="{2147A394-642B-2B49-8619-699A6DD0CBD3}" type="slidenum">
              <a:rPr lang="en-US" smtClean="0"/>
              <a:t>10</a:t>
            </a:fld>
            <a:endParaRPr lang="en-US"/>
          </a:p>
        </p:txBody>
      </p:sp>
    </p:spTree>
    <p:extLst>
      <p:ext uri="{BB962C8B-B14F-4D97-AF65-F5344CB8AC3E}">
        <p14:creationId xmlns:p14="http://schemas.microsoft.com/office/powerpoint/2010/main" val="994884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 techniques</a:t>
            </a:r>
            <a:endParaRPr lang="en-US" dirty="0"/>
          </a:p>
        </p:txBody>
      </p:sp>
      <p:sp>
        <p:nvSpPr>
          <p:cNvPr id="3" name="Content Placeholder 2"/>
          <p:cNvSpPr>
            <a:spLocks noGrp="1"/>
          </p:cNvSpPr>
          <p:nvPr>
            <p:ph idx="1"/>
          </p:nvPr>
        </p:nvSpPr>
        <p:spPr/>
        <p:txBody>
          <a:bodyPr/>
          <a:lstStyle/>
          <a:p>
            <a:r>
              <a:rPr lang="en-US" b="1" dirty="0"/>
              <a:t>Baseline Reporting</a:t>
            </a:r>
            <a:r>
              <a:rPr lang="en-US" dirty="0"/>
              <a:t> A </a:t>
            </a:r>
            <a:r>
              <a:rPr lang="en-US" i="1" dirty="0"/>
              <a:t>baseline</a:t>
            </a:r>
            <a:r>
              <a:rPr lang="en-US" dirty="0"/>
              <a:t> is an imaginary line by which an element is measured or compared. It can be seen as the standard</a:t>
            </a:r>
            <a:r>
              <a:rPr lang="en-US" dirty="0" smtClean="0"/>
              <a:t>. It is a comparison of the present state of a system to its baseline.</a:t>
            </a:r>
          </a:p>
          <a:p>
            <a:r>
              <a:rPr lang="en-US" b="1" dirty="0"/>
              <a:t>Software Program Development</a:t>
            </a:r>
            <a:r>
              <a:rPr lang="en-US" dirty="0"/>
              <a:t> Because flaws in software can be </a:t>
            </a:r>
            <a:r>
              <a:rPr lang="en-US" i="1" dirty="0"/>
              <a:t>threat vectors</a:t>
            </a:r>
            <a:r>
              <a:rPr lang="en-US" dirty="0"/>
              <a:t> for exploiting a vulnerability, it is important that these software vulnerabilities be minimized </a:t>
            </a:r>
            <a:r>
              <a:rPr lang="en-US" i="1" dirty="0"/>
              <a:t>while the software is being developed</a:t>
            </a:r>
            <a:r>
              <a:rPr lang="en-US" dirty="0"/>
              <a:t> instead of after it is released.</a:t>
            </a:r>
          </a:p>
        </p:txBody>
      </p:sp>
      <p:sp>
        <p:nvSpPr>
          <p:cNvPr id="4" name="Slide Number Placeholder 3"/>
          <p:cNvSpPr>
            <a:spLocks noGrp="1"/>
          </p:cNvSpPr>
          <p:nvPr>
            <p:ph type="sldNum" sz="quarter" idx="12"/>
          </p:nvPr>
        </p:nvSpPr>
        <p:spPr/>
        <p:txBody>
          <a:bodyPr/>
          <a:lstStyle/>
          <a:p>
            <a:fld id="{2147A394-642B-2B49-8619-699A6DD0CBD3}" type="slidenum">
              <a:rPr lang="en-US" smtClean="0"/>
              <a:t>11</a:t>
            </a:fld>
            <a:endParaRPr lang="en-US"/>
          </a:p>
        </p:txBody>
      </p:sp>
    </p:spTree>
    <p:extLst>
      <p:ext uri="{BB962C8B-B14F-4D97-AF65-F5344CB8AC3E}">
        <p14:creationId xmlns:p14="http://schemas.microsoft.com/office/powerpoint/2010/main" val="710788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 tools</a:t>
            </a:r>
            <a:endParaRPr lang="en-US" dirty="0"/>
          </a:p>
        </p:txBody>
      </p:sp>
      <p:sp>
        <p:nvSpPr>
          <p:cNvPr id="3" name="Content Placeholder 2"/>
          <p:cNvSpPr>
            <a:spLocks noGrp="1"/>
          </p:cNvSpPr>
          <p:nvPr>
            <p:ph idx="1"/>
          </p:nvPr>
        </p:nvSpPr>
        <p:spPr/>
        <p:txBody>
          <a:bodyPr>
            <a:normAutofit lnSpcReduction="10000"/>
          </a:bodyPr>
          <a:lstStyle/>
          <a:p>
            <a:r>
              <a:rPr lang="en-US" dirty="0" smtClean="0"/>
              <a:t>Port scanners</a:t>
            </a:r>
          </a:p>
          <a:p>
            <a:pPr lvl="1"/>
            <a:r>
              <a:rPr lang="en-US" i="1" dirty="0" smtClean="0"/>
              <a:t>Well-known </a:t>
            </a:r>
            <a:r>
              <a:rPr lang="en-US" i="1" dirty="0"/>
              <a:t>port numbers (0–1023)</a:t>
            </a:r>
            <a:r>
              <a:rPr lang="en-US" dirty="0"/>
              <a:t>. Reserved for the most universal </a:t>
            </a:r>
            <a:r>
              <a:rPr lang="en-US" dirty="0" smtClean="0"/>
              <a:t>applications</a:t>
            </a:r>
          </a:p>
          <a:p>
            <a:pPr lvl="1"/>
            <a:r>
              <a:rPr lang="en-US" i="1" dirty="0" smtClean="0"/>
              <a:t>Registered </a:t>
            </a:r>
            <a:r>
              <a:rPr lang="en-US" i="1" dirty="0"/>
              <a:t>port numbers (1024–49151)</a:t>
            </a:r>
            <a:r>
              <a:rPr lang="en-US" dirty="0"/>
              <a:t>. Other applications that are not as widely </a:t>
            </a:r>
            <a:r>
              <a:rPr lang="en-US" dirty="0" smtClean="0"/>
              <a:t>used</a:t>
            </a:r>
          </a:p>
          <a:p>
            <a:pPr lvl="1"/>
            <a:r>
              <a:rPr lang="en-US" i="1" dirty="0" smtClean="0"/>
              <a:t>Dynamic </a:t>
            </a:r>
            <a:r>
              <a:rPr lang="en-US" i="1" dirty="0"/>
              <a:t>and private port numbers (49152–65535)</a:t>
            </a:r>
            <a:r>
              <a:rPr lang="en-US" dirty="0"/>
              <a:t>. Available for use by any application</a:t>
            </a:r>
          </a:p>
          <a:p>
            <a:r>
              <a:rPr lang="en-US" dirty="0"/>
              <a:t>Protocol Analyzers A </a:t>
            </a:r>
            <a:r>
              <a:rPr lang="en-US" i="1" dirty="0"/>
              <a:t>protocol analyzer</a:t>
            </a:r>
            <a:r>
              <a:rPr lang="en-US" dirty="0"/>
              <a:t> is hardware or software that captures packets to decode and analyze their contents</a:t>
            </a:r>
            <a:r>
              <a:rPr lang="en-US" dirty="0" smtClean="0"/>
              <a:t>.</a:t>
            </a:r>
          </a:p>
          <a:p>
            <a:r>
              <a:rPr lang="en-US" dirty="0"/>
              <a:t>Vulnerability Scanners Vulnerability scanner is a generic term for a range of products that look for vulnerabilities in networks or systems.</a:t>
            </a:r>
          </a:p>
        </p:txBody>
      </p:sp>
      <p:sp>
        <p:nvSpPr>
          <p:cNvPr id="4" name="Slide Number Placeholder 3"/>
          <p:cNvSpPr>
            <a:spLocks noGrp="1"/>
          </p:cNvSpPr>
          <p:nvPr>
            <p:ph type="sldNum" sz="quarter" idx="12"/>
          </p:nvPr>
        </p:nvSpPr>
        <p:spPr/>
        <p:txBody>
          <a:bodyPr/>
          <a:lstStyle/>
          <a:p>
            <a:fld id="{2147A394-642B-2B49-8619-699A6DD0CBD3}" type="slidenum">
              <a:rPr lang="en-US" smtClean="0"/>
              <a:t>12</a:t>
            </a:fld>
            <a:endParaRPr lang="en-US"/>
          </a:p>
        </p:txBody>
      </p:sp>
    </p:spTree>
    <p:extLst>
      <p:ext uri="{BB962C8B-B14F-4D97-AF65-F5344CB8AC3E}">
        <p14:creationId xmlns:p14="http://schemas.microsoft.com/office/powerpoint/2010/main" val="1912207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 tools</a:t>
            </a:r>
          </a:p>
        </p:txBody>
      </p:sp>
      <p:sp>
        <p:nvSpPr>
          <p:cNvPr id="3" name="Content Placeholder 2"/>
          <p:cNvSpPr>
            <a:spLocks noGrp="1"/>
          </p:cNvSpPr>
          <p:nvPr>
            <p:ph idx="1"/>
          </p:nvPr>
        </p:nvSpPr>
        <p:spPr/>
        <p:txBody>
          <a:bodyPr/>
          <a:lstStyle/>
          <a:p>
            <a:r>
              <a:rPr lang="en-US" dirty="0"/>
              <a:t>Honeypots </a:t>
            </a:r>
            <a:r>
              <a:rPr lang="en-US" dirty="0" smtClean="0"/>
              <a:t>- a</a:t>
            </a:r>
            <a:r>
              <a:rPr lang="en-US" dirty="0"/>
              <a:t> honeypot is a computer typically located in an area with limited security and loaded with software and data files that appear to be authentic, but are actually imitations of real data files</a:t>
            </a:r>
            <a:r>
              <a:rPr lang="en-US" dirty="0" smtClean="0"/>
              <a:t>. </a:t>
            </a:r>
          </a:p>
          <a:p>
            <a:r>
              <a:rPr lang="en-US" dirty="0" err="1" smtClean="0"/>
              <a:t>Honeynet</a:t>
            </a:r>
            <a:r>
              <a:rPr lang="en-US" dirty="0" smtClean="0"/>
              <a:t> - a </a:t>
            </a:r>
            <a:r>
              <a:rPr lang="en-US" dirty="0"/>
              <a:t>network set up with intentional vulnerabilities. Its purpose is also to invite attacks so that the attacker’s methods can be studied and that information can be used to increase network security. A </a:t>
            </a:r>
            <a:r>
              <a:rPr lang="en-US" dirty="0" err="1"/>
              <a:t>honeynet</a:t>
            </a:r>
            <a:r>
              <a:rPr lang="en-US" dirty="0"/>
              <a:t> typically contains one or more honeypots.</a:t>
            </a:r>
          </a:p>
        </p:txBody>
      </p:sp>
      <p:sp>
        <p:nvSpPr>
          <p:cNvPr id="4" name="Slide Number Placeholder 3"/>
          <p:cNvSpPr>
            <a:spLocks noGrp="1"/>
          </p:cNvSpPr>
          <p:nvPr>
            <p:ph type="sldNum" sz="quarter" idx="12"/>
          </p:nvPr>
        </p:nvSpPr>
        <p:spPr/>
        <p:txBody>
          <a:bodyPr/>
          <a:lstStyle/>
          <a:p>
            <a:fld id="{2147A394-642B-2B49-8619-699A6DD0CBD3}" type="slidenum">
              <a:rPr lang="en-US" smtClean="0"/>
              <a:t>13</a:t>
            </a:fld>
            <a:endParaRPr lang="en-US"/>
          </a:p>
        </p:txBody>
      </p:sp>
    </p:spTree>
    <p:extLst>
      <p:ext uri="{BB962C8B-B14F-4D97-AF65-F5344CB8AC3E}">
        <p14:creationId xmlns:p14="http://schemas.microsoft.com/office/powerpoint/2010/main" val="1379666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 tools</a:t>
            </a:r>
          </a:p>
        </p:txBody>
      </p:sp>
      <p:sp>
        <p:nvSpPr>
          <p:cNvPr id="3" name="Content Placeholder 2"/>
          <p:cNvSpPr>
            <a:spLocks noGrp="1"/>
          </p:cNvSpPr>
          <p:nvPr>
            <p:ph idx="1"/>
          </p:nvPr>
        </p:nvSpPr>
        <p:spPr/>
        <p:txBody>
          <a:bodyPr/>
          <a:lstStyle/>
          <a:p>
            <a:r>
              <a:rPr lang="en-US" dirty="0"/>
              <a:t>Unlike a vulnerability scan, </a:t>
            </a:r>
            <a:r>
              <a:rPr lang="en-US" b="1" dirty="0"/>
              <a:t>penetration testing</a:t>
            </a:r>
            <a:r>
              <a:rPr lang="en-US" dirty="0"/>
              <a:t> (</a:t>
            </a:r>
            <a:r>
              <a:rPr lang="en-US" i="1" dirty="0" err="1"/>
              <a:t>pentesting</a:t>
            </a:r>
            <a:r>
              <a:rPr lang="en-US" dirty="0"/>
              <a:t>) is designed to actually exploit any weaknesses in vulnerable systems. </a:t>
            </a:r>
            <a:endParaRPr lang="en-US" dirty="0" smtClean="0"/>
          </a:p>
          <a:p>
            <a:pPr lvl="1"/>
            <a:r>
              <a:rPr lang="en-US" i="1" dirty="0"/>
              <a:t>Black box</a:t>
            </a:r>
            <a:r>
              <a:rPr lang="en-US" dirty="0"/>
              <a:t>. In a </a:t>
            </a:r>
            <a:r>
              <a:rPr lang="en-US" b="1" dirty="0"/>
              <a:t>black box</a:t>
            </a:r>
            <a:r>
              <a:rPr lang="en-US" dirty="0"/>
              <a:t> test, the tester has no prior knowledge of the network infrastructure being tested</a:t>
            </a:r>
            <a:r>
              <a:rPr lang="en-US" dirty="0" smtClean="0"/>
              <a:t>.</a:t>
            </a:r>
          </a:p>
          <a:p>
            <a:pPr lvl="1"/>
            <a:r>
              <a:rPr lang="en-US" i="1" dirty="0"/>
              <a:t>White box</a:t>
            </a:r>
            <a:r>
              <a:rPr lang="en-US" dirty="0"/>
              <a:t>. The opposite of a black box test is a </a:t>
            </a:r>
            <a:r>
              <a:rPr lang="en-US" b="1" dirty="0"/>
              <a:t>white box</a:t>
            </a:r>
            <a:r>
              <a:rPr lang="en-US" dirty="0"/>
              <a:t> test, in which the tester has an in-depth knowledge of the network and systems being tested, including network diagrams, IP addresses, and even the source code of custom applications</a:t>
            </a:r>
            <a:r>
              <a:rPr lang="en-US" dirty="0" smtClean="0"/>
              <a:t>.</a:t>
            </a:r>
          </a:p>
          <a:p>
            <a:pPr lvl="1"/>
            <a:r>
              <a:rPr lang="en-US" i="1" dirty="0"/>
              <a:t>Gray box</a:t>
            </a:r>
            <a:r>
              <a:rPr lang="en-US" dirty="0"/>
              <a:t>. Between a black box test and a white box test is a </a:t>
            </a:r>
            <a:r>
              <a:rPr lang="en-US" b="1" dirty="0"/>
              <a:t>gray box</a:t>
            </a:r>
            <a:r>
              <a:rPr lang="en-US" dirty="0"/>
              <a:t> test, in which some limited information has been provided to the tester</a:t>
            </a:r>
            <a:r>
              <a:rPr lang="en-US" dirty="0" smtClean="0"/>
              <a:t>.</a:t>
            </a:r>
          </a:p>
          <a:p>
            <a:pPr lvl="1"/>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14</a:t>
            </a:fld>
            <a:endParaRPr lang="en-US"/>
          </a:p>
        </p:txBody>
      </p:sp>
    </p:spTree>
    <p:extLst>
      <p:ext uri="{BB962C8B-B14F-4D97-AF65-F5344CB8AC3E}">
        <p14:creationId xmlns:p14="http://schemas.microsoft.com/office/powerpoint/2010/main" val="1678265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36782" y="567459"/>
            <a:ext cx="9971968" cy="5002068"/>
          </a:xfrm>
          <a:prstGeom prst="rect">
            <a:avLst/>
          </a:prstGeom>
        </p:spPr>
      </p:pic>
      <p:sp>
        <p:nvSpPr>
          <p:cNvPr id="5" name="TextBox 4"/>
          <p:cNvSpPr txBox="1"/>
          <p:nvPr/>
        </p:nvSpPr>
        <p:spPr>
          <a:xfrm>
            <a:off x="3703060" y="5721927"/>
            <a:ext cx="4639412" cy="369332"/>
          </a:xfrm>
          <a:prstGeom prst="rect">
            <a:avLst/>
          </a:prstGeom>
          <a:noFill/>
        </p:spPr>
        <p:txBody>
          <a:bodyPr wrap="none" rtlCol="0">
            <a:spAutoFit/>
          </a:bodyPr>
          <a:lstStyle/>
          <a:p>
            <a:r>
              <a:rPr lang="en-US" dirty="0" smtClean="0"/>
              <a:t>Vulnerability scan and </a:t>
            </a:r>
            <a:r>
              <a:rPr lang="en-US" smtClean="0"/>
              <a:t>penetration test features</a:t>
            </a:r>
            <a:endParaRPr lang="en-US"/>
          </a:p>
        </p:txBody>
      </p:sp>
      <p:sp>
        <p:nvSpPr>
          <p:cNvPr id="2" name="Slide Number Placeholder 1"/>
          <p:cNvSpPr>
            <a:spLocks noGrp="1"/>
          </p:cNvSpPr>
          <p:nvPr>
            <p:ph type="sldNum" sz="quarter" idx="12"/>
          </p:nvPr>
        </p:nvSpPr>
        <p:spPr/>
        <p:txBody>
          <a:bodyPr/>
          <a:lstStyle/>
          <a:p>
            <a:fld id="{2147A394-642B-2B49-8619-699A6DD0CBD3}" type="slidenum">
              <a:rPr lang="en-US" smtClean="0"/>
              <a:t>15</a:t>
            </a:fld>
            <a:endParaRPr lang="en-US"/>
          </a:p>
        </p:txBody>
      </p:sp>
    </p:spTree>
    <p:extLst>
      <p:ext uri="{BB962C8B-B14F-4D97-AF65-F5344CB8AC3E}">
        <p14:creationId xmlns:p14="http://schemas.microsoft.com/office/powerpoint/2010/main" val="1550425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 tools</a:t>
            </a:r>
          </a:p>
        </p:txBody>
      </p:sp>
      <p:sp>
        <p:nvSpPr>
          <p:cNvPr id="3" name="Content Placeholder 2"/>
          <p:cNvSpPr>
            <a:spLocks noGrp="1"/>
          </p:cNvSpPr>
          <p:nvPr>
            <p:ph idx="1"/>
          </p:nvPr>
        </p:nvSpPr>
        <p:spPr/>
        <p:txBody>
          <a:bodyPr>
            <a:normAutofit fontScale="85000" lnSpcReduction="20000"/>
          </a:bodyPr>
          <a:lstStyle/>
          <a:p>
            <a:r>
              <a:rPr lang="en-US" dirty="0" smtClean="0"/>
              <a:t>Third-party integration</a:t>
            </a:r>
          </a:p>
          <a:p>
            <a:pPr lvl="1"/>
            <a:r>
              <a:rPr lang="en-US" b="1" dirty="0" smtClean="0"/>
              <a:t>interoperability </a:t>
            </a:r>
            <a:r>
              <a:rPr lang="en-US" b="1" dirty="0"/>
              <a:t>agreements</a:t>
            </a:r>
            <a:r>
              <a:rPr lang="en-US" dirty="0"/>
              <a:t>, particularly as they relate to security policy and procedures. </a:t>
            </a:r>
            <a:endParaRPr lang="en-US" dirty="0" smtClean="0"/>
          </a:p>
          <a:p>
            <a:r>
              <a:rPr lang="en-US" dirty="0" smtClean="0"/>
              <a:t>Mitigating and deterring attacks</a:t>
            </a:r>
          </a:p>
          <a:p>
            <a:pPr lvl="1"/>
            <a:r>
              <a:rPr lang="en-US" dirty="0" smtClean="0"/>
              <a:t>Creating a security posture - </a:t>
            </a:r>
            <a:r>
              <a:rPr lang="en-US" dirty="0"/>
              <a:t>A security posture may be considered as an approach, philosophy, or strategy regarding security. A healthy security posture results from a sound and workable strategy toward managing risks</a:t>
            </a:r>
            <a:r>
              <a:rPr lang="en-US" dirty="0" smtClean="0"/>
              <a:t>.</a:t>
            </a:r>
          </a:p>
          <a:p>
            <a:pPr lvl="1"/>
            <a:r>
              <a:rPr lang="en-US" dirty="0" smtClean="0"/>
              <a:t>Selecting appropriate controls - </a:t>
            </a:r>
            <a:r>
              <a:rPr lang="en-US" dirty="0"/>
              <a:t>Selecting the appropriate controls to use is another key to mitigating and deterring attacks</a:t>
            </a:r>
            <a:r>
              <a:rPr lang="en-US" dirty="0" smtClean="0"/>
              <a:t>.</a:t>
            </a:r>
          </a:p>
          <a:p>
            <a:pPr lvl="1"/>
            <a:r>
              <a:rPr lang="en-US" dirty="0" smtClean="0"/>
              <a:t>Configuring controls - </a:t>
            </a:r>
            <a:r>
              <a:rPr lang="en-US" dirty="0"/>
              <a:t>Another key to mitigating and deterring attacks is the proper configuration and testing of the controls. </a:t>
            </a:r>
            <a:endParaRPr lang="en-US" dirty="0" smtClean="0"/>
          </a:p>
          <a:p>
            <a:pPr lvl="1"/>
            <a:r>
              <a:rPr lang="en-US" dirty="0" smtClean="0"/>
              <a:t>Hardening - </a:t>
            </a:r>
            <a:r>
              <a:rPr lang="en-US" dirty="0"/>
              <a:t>The purpose of </a:t>
            </a:r>
            <a:r>
              <a:rPr lang="en-US" b="1" dirty="0"/>
              <a:t>hardening</a:t>
            </a:r>
            <a:r>
              <a:rPr lang="en-US" dirty="0"/>
              <a:t> is to eliminate as many security risks as possible and make the system more secure</a:t>
            </a:r>
            <a:r>
              <a:rPr lang="en-US" dirty="0" smtClean="0"/>
              <a:t>.</a:t>
            </a:r>
          </a:p>
          <a:p>
            <a:pPr lvl="1"/>
            <a:r>
              <a:rPr lang="en-US" dirty="0" smtClean="0"/>
              <a:t>Reporting – it </a:t>
            </a:r>
            <a:r>
              <a:rPr lang="en-US" dirty="0"/>
              <a:t>is important to provide information regarding the events that occur so that action can be taken. This reporting can take the form </a:t>
            </a:r>
            <a:r>
              <a:rPr lang="en-US" dirty="0" smtClean="0"/>
              <a:t>of </a:t>
            </a:r>
            <a:r>
              <a:rPr lang="en-US" i="1" dirty="0" smtClean="0"/>
              <a:t>alarms</a:t>
            </a:r>
            <a:r>
              <a:rPr lang="en-US" dirty="0"/>
              <a:t> or </a:t>
            </a:r>
            <a:r>
              <a:rPr lang="en-US" i="1" dirty="0"/>
              <a:t>alerts</a:t>
            </a:r>
            <a:r>
              <a:rPr lang="en-US" dirty="0"/>
              <a:t> that sound a warning message of a specific situation that is occurring.</a:t>
            </a:r>
            <a:endParaRPr lang="en-US" dirty="0" smtClean="0"/>
          </a:p>
          <a:p>
            <a:pPr lvl="2"/>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16</a:t>
            </a:fld>
            <a:endParaRPr lang="en-US"/>
          </a:p>
        </p:txBody>
      </p:sp>
    </p:spTree>
    <p:extLst>
      <p:ext uri="{BB962C8B-B14F-4D97-AF65-F5344CB8AC3E}">
        <p14:creationId xmlns:p14="http://schemas.microsoft.com/office/powerpoint/2010/main" val="430284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85000" lnSpcReduction="20000"/>
          </a:bodyPr>
          <a:lstStyle/>
          <a:p>
            <a:r>
              <a:rPr lang="en-US" dirty="0"/>
              <a:t>Vulnerability assessment is a systematic and methodical evaluation of the exposure of assets to attackers, forces of nature, and any other entity that could cause potential harm</a:t>
            </a:r>
            <a:r>
              <a:rPr lang="en-US" dirty="0" smtClean="0"/>
              <a:t>.</a:t>
            </a:r>
          </a:p>
          <a:p>
            <a:r>
              <a:rPr lang="en-US" dirty="0"/>
              <a:t>Several techniques can be used in a vulnerability </a:t>
            </a:r>
            <a:r>
              <a:rPr lang="en-US" dirty="0" smtClean="0"/>
              <a:t>assessment, for example baseline reporting.</a:t>
            </a:r>
          </a:p>
          <a:p>
            <a:r>
              <a:rPr lang="en-US" dirty="0"/>
              <a:t>A</a:t>
            </a:r>
            <a:r>
              <a:rPr lang="en-US" dirty="0" smtClean="0"/>
              <a:t>ssessment </a:t>
            </a:r>
            <a:r>
              <a:rPr lang="en-US" dirty="0"/>
              <a:t>tools can be used to perform vulnerability assessments</a:t>
            </a:r>
            <a:r>
              <a:rPr lang="en-US" dirty="0" smtClean="0"/>
              <a:t>.</a:t>
            </a:r>
          </a:p>
          <a:p>
            <a:r>
              <a:rPr lang="en-US" dirty="0"/>
              <a:t>A vulnerability scan searches a system for any known security weaknesses and creates a report of those potential exposures. </a:t>
            </a:r>
            <a:endParaRPr lang="en-US" dirty="0" smtClean="0"/>
          </a:p>
          <a:p>
            <a:r>
              <a:rPr lang="en-US" dirty="0"/>
              <a:t>As an increasing number of organizations today are turning to third-party vendors to create partnerships, the risk of third-party integration continues to grow</a:t>
            </a:r>
            <a:r>
              <a:rPr lang="en-US" dirty="0" smtClean="0"/>
              <a:t>.</a:t>
            </a:r>
          </a:p>
          <a:p>
            <a:r>
              <a:rPr lang="en-US" dirty="0"/>
              <a:t>Several standard techniques can be used in mitigating and deterring </a:t>
            </a:r>
            <a:r>
              <a:rPr lang="en-US" dirty="0" smtClean="0"/>
              <a:t>attacks, such as security posture, appropriate controls and configuration, hardening and reporting.</a:t>
            </a:r>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17</a:t>
            </a:fld>
            <a:endParaRPr lang="en-US"/>
          </a:p>
        </p:txBody>
      </p:sp>
    </p:spTree>
    <p:extLst>
      <p:ext uri="{BB962C8B-B14F-4D97-AF65-F5344CB8AC3E}">
        <p14:creationId xmlns:p14="http://schemas.microsoft.com/office/powerpoint/2010/main" val="1217832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a:t>Define vulnerability assessment and explain why it is </a:t>
            </a:r>
            <a:r>
              <a:rPr lang="en-US" dirty="0" smtClean="0"/>
              <a:t>important</a:t>
            </a:r>
          </a:p>
          <a:p>
            <a:r>
              <a:rPr lang="en-US" dirty="0"/>
              <a:t>Explain the differences between vulnerability scanning and penetration </a:t>
            </a:r>
            <a:r>
              <a:rPr lang="en-US" dirty="0" smtClean="0"/>
              <a:t>testing</a:t>
            </a:r>
          </a:p>
          <a:p>
            <a:r>
              <a:rPr lang="en-US" dirty="0"/>
              <a:t>Describe the security implications of integration with third </a:t>
            </a:r>
            <a:r>
              <a:rPr lang="en-US" dirty="0" smtClean="0"/>
              <a:t>parties</a:t>
            </a:r>
          </a:p>
          <a:p>
            <a:r>
              <a:rPr lang="en-US" dirty="0"/>
              <a:t>List techniques for mitigating and deterring attacks</a:t>
            </a:r>
          </a:p>
        </p:txBody>
      </p:sp>
      <p:sp>
        <p:nvSpPr>
          <p:cNvPr id="4" name="Slide Number Placeholder 3"/>
          <p:cNvSpPr>
            <a:spLocks noGrp="1"/>
          </p:cNvSpPr>
          <p:nvPr>
            <p:ph type="sldNum" sz="quarter" idx="12"/>
          </p:nvPr>
        </p:nvSpPr>
        <p:spPr/>
        <p:txBody>
          <a:bodyPr/>
          <a:lstStyle/>
          <a:p>
            <a:fld id="{2147A394-642B-2B49-8619-699A6DD0CBD3}" type="slidenum">
              <a:rPr lang="en-US" smtClean="0"/>
              <a:t>2</a:t>
            </a:fld>
            <a:endParaRPr lang="en-US"/>
          </a:p>
        </p:txBody>
      </p:sp>
    </p:spTree>
    <p:extLst>
      <p:ext uri="{BB962C8B-B14F-4D97-AF65-F5344CB8AC3E}">
        <p14:creationId xmlns:p14="http://schemas.microsoft.com/office/powerpoint/2010/main" val="688393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15145" y="3030971"/>
            <a:ext cx="5396345" cy="889866"/>
          </a:xfrm>
        </p:spPr>
        <p:txBody>
          <a:bodyPr/>
          <a:lstStyle/>
          <a:p>
            <a:r>
              <a:rPr lang="en-US" dirty="0" smtClean="0"/>
              <a:t>Exactly how vulnerable are we?</a:t>
            </a:r>
            <a:endParaRPr lang="en-US" dirty="0"/>
          </a:p>
        </p:txBody>
      </p:sp>
      <p:sp>
        <p:nvSpPr>
          <p:cNvPr id="2" name="Slide Number Placeholder 1"/>
          <p:cNvSpPr>
            <a:spLocks noGrp="1"/>
          </p:cNvSpPr>
          <p:nvPr>
            <p:ph type="sldNum" sz="quarter" idx="12"/>
          </p:nvPr>
        </p:nvSpPr>
        <p:spPr/>
        <p:txBody>
          <a:bodyPr/>
          <a:lstStyle/>
          <a:p>
            <a:fld id="{2147A394-642B-2B49-8619-699A6DD0CBD3}" type="slidenum">
              <a:rPr lang="en-US" smtClean="0"/>
              <a:t>3</a:t>
            </a:fld>
            <a:endParaRPr lang="en-US"/>
          </a:p>
        </p:txBody>
      </p:sp>
    </p:spTree>
    <p:extLst>
      <p:ext uri="{BB962C8B-B14F-4D97-AF65-F5344CB8AC3E}">
        <p14:creationId xmlns:p14="http://schemas.microsoft.com/office/powerpoint/2010/main" val="1334677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vulnerabilities</a:t>
            </a:r>
            <a:endParaRPr lang="en-US" dirty="0"/>
          </a:p>
        </p:txBody>
      </p:sp>
      <p:sp>
        <p:nvSpPr>
          <p:cNvPr id="3" name="Content Placeholder 2"/>
          <p:cNvSpPr>
            <a:spLocks noGrp="1"/>
          </p:cNvSpPr>
          <p:nvPr>
            <p:ph idx="1"/>
          </p:nvPr>
        </p:nvSpPr>
        <p:spPr/>
        <p:txBody>
          <a:bodyPr>
            <a:normAutofit lnSpcReduction="10000"/>
          </a:bodyPr>
          <a:lstStyle/>
          <a:p>
            <a:r>
              <a:rPr lang="en-US" b="1" dirty="0"/>
              <a:t>Vulnerability assessment</a:t>
            </a:r>
            <a:r>
              <a:rPr lang="en-US" dirty="0"/>
              <a:t> is a systematic and methodical evaluation of the exposure of assets to attackers, forces of nature, and any other entity that could cause potential harm</a:t>
            </a:r>
            <a:r>
              <a:rPr lang="en-US" dirty="0" smtClean="0"/>
              <a:t>.</a:t>
            </a:r>
          </a:p>
          <a:p>
            <a:r>
              <a:rPr lang="en-US" b="1" dirty="0"/>
              <a:t>Asset </a:t>
            </a:r>
            <a:r>
              <a:rPr lang="en-US" b="1" dirty="0" smtClean="0"/>
              <a:t>Identification</a:t>
            </a:r>
            <a:r>
              <a:rPr lang="en-US" dirty="0"/>
              <a:t> </a:t>
            </a:r>
            <a:r>
              <a:rPr lang="en-US" dirty="0" smtClean="0"/>
              <a:t>- The </a:t>
            </a:r>
            <a:r>
              <a:rPr lang="en-US" dirty="0"/>
              <a:t>first step in a vulnerability assessment is to determine the assets that need to be protected. An asset is defined as any item that has a positive economic value, and </a:t>
            </a:r>
            <a:r>
              <a:rPr lang="en-US" i="1" dirty="0"/>
              <a:t>asset identification</a:t>
            </a:r>
            <a:r>
              <a:rPr lang="en-US" dirty="0"/>
              <a:t> is the process of inventorying these items</a:t>
            </a:r>
            <a:r>
              <a:rPr lang="en-US" dirty="0" smtClean="0"/>
              <a:t>.</a:t>
            </a:r>
          </a:p>
          <a:p>
            <a:r>
              <a:rPr lang="en-US" b="1" dirty="0"/>
              <a:t>Threat Evaluation</a:t>
            </a:r>
            <a:r>
              <a:rPr lang="en-US" dirty="0"/>
              <a:t> After assets have been inventoried, the next step is to determine the potential threats against the assets that come from threat agents (recall that a </a:t>
            </a:r>
            <a:r>
              <a:rPr lang="en-US" i="1" dirty="0"/>
              <a:t>threat agent</a:t>
            </a:r>
            <a:r>
              <a:rPr lang="en-US" dirty="0"/>
              <a:t> is any person or thing with the power to carry out a threat against an asset).</a:t>
            </a:r>
            <a:endParaRPr lang="en-US" dirty="0" smtClean="0"/>
          </a:p>
          <a:p>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4</a:t>
            </a:fld>
            <a:endParaRPr lang="en-US"/>
          </a:p>
        </p:txBody>
      </p:sp>
    </p:spTree>
    <p:extLst>
      <p:ext uri="{BB962C8B-B14F-4D97-AF65-F5344CB8AC3E}">
        <p14:creationId xmlns:p14="http://schemas.microsoft.com/office/powerpoint/2010/main" val="1458301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61473" y="480868"/>
            <a:ext cx="9432916" cy="5005531"/>
          </a:xfrm>
          <a:prstGeom prst="rect">
            <a:avLst/>
          </a:prstGeom>
        </p:spPr>
      </p:pic>
      <p:sp>
        <p:nvSpPr>
          <p:cNvPr id="6" name="TextBox 5"/>
          <p:cNvSpPr txBox="1"/>
          <p:nvPr/>
        </p:nvSpPr>
        <p:spPr>
          <a:xfrm>
            <a:off x="4705654" y="5694219"/>
            <a:ext cx="2344553" cy="369332"/>
          </a:xfrm>
          <a:prstGeom prst="rect">
            <a:avLst/>
          </a:prstGeom>
          <a:noFill/>
        </p:spPr>
        <p:txBody>
          <a:bodyPr wrap="none" rtlCol="0">
            <a:spAutoFit/>
          </a:bodyPr>
          <a:lstStyle/>
          <a:p>
            <a:r>
              <a:rPr lang="en-US" dirty="0" smtClean="0"/>
              <a:t>Common threat agents</a:t>
            </a:r>
            <a:endParaRPr lang="en-US" dirty="0"/>
          </a:p>
        </p:txBody>
      </p:sp>
      <p:sp>
        <p:nvSpPr>
          <p:cNvPr id="2" name="Slide Number Placeholder 1"/>
          <p:cNvSpPr>
            <a:spLocks noGrp="1"/>
          </p:cNvSpPr>
          <p:nvPr>
            <p:ph type="sldNum" sz="quarter" idx="12"/>
          </p:nvPr>
        </p:nvSpPr>
        <p:spPr/>
        <p:txBody>
          <a:bodyPr/>
          <a:lstStyle/>
          <a:p>
            <a:fld id="{2147A394-642B-2B49-8619-699A6DD0CBD3}" type="slidenum">
              <a:rPr lang="en-US" smtClean="0"/>
              <a:t>5</a:t>
            </a:fld>
            <a:endParaRPr lang="en-US"/>
          </a:p>
        </p:txBody>
      </p:sp>
    </p:spTree>
    <p:extLst>
      <p:ext uri="{BB962C8B-B14F-4D97-AF65-F5344CB8AC3E}">
        <p14:creationId xmlns:p14="http://schemas.microsoft.com/office/powerpoint/2010/main" val="445640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9073" y="1123373"/>
            <a:ext cx="9703000" cy="3975100"/>
          </a:xfrm>
          <a:prstGeom prst="rect">
            <a:avLst/>
          </a:prstGeom>
        </p:spPr>
      </p:pic>
      <p:sp>
        <p:nvSpPr>
          <p:cNvPr id="2" name="Slide Number Placeholder 1"/>
          <p:cNvSpPr>
            <a:spLocks noGrp="1"/>
          </p:cNvSpPr>
          <p:nvPr>
            <p:ph type="sldNum" sz="quarter" idx="12"/>
          </p:nvPr>
        </p:nvSpPr>
        <p:spPr/>
        <p:txBody>
          <a:bodyPr/>
          <a:lstStyle/>
          <a:p>
            <a:fld id="{2147A394-642B-2B49-8619-699A6DD0CBD3}" type="slidenum">
              <a:rPr lang="en-US" smtClean="0"/>
              <a:t>6</a:t>
            </a:fld>
            <a:endParaRPr lang="en-US"/>
          </a:p>
        </p:txBody>
      </p:sp>
    </p:spTree>
    <p:extLst>
      <p:ext uri="{BB962C8B-B14F-4D97-AF65-F5344CB8AC3E}">
        <p14:creationId xmlns:p14="http://schemas.microsoft.com/office/powerpoint/2010/main" val="1606406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1582" y="637308"/>
            <a:ext cx="8605982" cy="5163589"/>
          </a:xfrm>
          <a:prstGeom prst="rect">
            <a:avLst/>
          </a:prstGeom>
        </p:spPr>
      </p:pic>
      <p:sp>
        <p:nvSpPr>
          <p:cNvPr id="2" name="Slide Number Placeholder 1"/>
          <p:cNvSpPr>
            <a:spLocks noGrp="1"/>
          </p:cNvSpPr>
          <p:nvPr>
            <p:ph type="sldNum" sz="quarter" idx="12"/>
          </p:nvPr>
        </p:nvSpPr>
        <p:spPr/>
        <p:txBody>
          <a:bodyPr/>
          <a:lstStyle/>
          <a:p>
            <a:fld id="{2147A394-642B-2B49-8619-699A6DD0CBD3}" type="slidenum">
              <a:rPr lang="en-US" smtClean="0"/>
              <a:t>7</a:t>
            </a:fld>
            <a:endParaRPr lang="en-US"/>
          </a:p>
        </p:txBody>
      </p:sp>
    </p:spTree>
    <p:extLst>
      <p:ext uri="{BB962C8B-B14F-4D97-AF65-F5344CB8AC3E}">
        <p14:creationId xmlns:p14="http://schemas.microsoft.com/office/powerpoint/2010/main" val="708694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vulnerabilities</a:t>
            </a:r>
          </a:p>
        </p:txBody>
      </p:sp>
      <p:sp>
        <p:nvSpPr>
          <p:cNvPr id="3" name="Content Placeholder 2"/>
          <p:cNvSpPr>
            <a:spLocks noGrp="1"/>
          </p:cNvSpPr>
          <p:nvPr>
            <p:ph idx="1"/>
          </p:nvPr>
        </p:nvSpPr>
        <p:spPr/>
        <p:txBody>
          <a:bodyPr/>
          <a:lstStyle/>
          <a:p>
            <a:r>
              <a:rPr lang="en-US" b="1" dirty="0"/>
              <a:t>Risk Assessment</a:t>
            </a:r>
            <a:r>
              <a:rPr lang="en-US" dirty="0"/>
              <a:t> The next step is to perform a risk assessment. A </a:t>
            </a:r>
            <a:r>
              <a:rPr lang="en-US" i="1" dirty="0"/>
              <a:t>risk assessment</a:t>
            </a:r>
            <a:r>
              <a:rPr lang="en-US" dirty="0"/>
              <a:t> involves determining the damage that would result from an attack and the likelihood that the vulnerability is a risk to the organization</a:t>
            </a:r>
            <a:r>
              <a:rPr lang="en-US" dirty="0" smtClean="0"/>
              <a:t>.</a:t>
            </a:r>
          </a:p>
          <a:p>
            <a:r>
              <a:rPr lang="en-US" b="1" dirty="0"/>
              <a:t>Risk Mitigation</a:t>
            </a:r>
            <a:r>
              <a:rPr lang="en-US" dirty="0"/>
              <a:t> Once the risks are determined and ranked, the final step is to determine what to do about the risks, or </a:t>
            </a:r>
            <a:r>
              <a:rPr lang="en-US" i="1" dirty="0"/>
              <a:t>risk mitigation</a:t>
            </a:r>
            <a:r>
              <a:rPr lang="en-US" dirty="0"/>
              <a:t>. Realistically, risk can never be entirely eliminated; it would cost too much or take too long. Some risks must simply be accepted by default.</a:t>
            </a:r>
          </a:p>
        </p:txBody>
      </p:sp>
      <p:sp>
        <p:nvSpPr>
          <p:cNvPr id="4" name="Slide Number Placeholder 3"/>
          <p:cNvSpPr>
            <a:spLocks noGrp="1"/>
          </p:cNvSpPr>
          <p:nvPr>
            <p:ph type="sldNum" sz="quarter" idx="12"/>
          </p:nvPr>
        </p:nvSpPr>
        <p:spPr/>
        <p:txBody>
          <a:bodyPr/>
          <a:lstStyle/>
          <a:p>
            <a:fld id="{2147A394-642B-2B49-8619-699A6DD0CBD3}" type="slidenum">
              <a:rPr lang="en-US" smtClean="0"/>
              <a:t>8</a:t>
            </a:fld>
            <a:endParaRPr lang="en-US"/>
          </a:p>
        </p:txBody>
      </p:sp>
    </p:spTree>
    <p:extLst>
      <p:ext uri="{BB962C8B-B14F-4D97-AF65-F5344CB8AC3E}">
        <p14:creationId xmlns:p14="http://schemas.microsoft.com/office/powerpoint/2010/main" val="1079516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8615" y="417944"/>
            <a:ext cx="8906658" cy="5056683"/>
          </a:xfrm>
          <a:prstGeom prst="rect">
            <a:avLst/>
          </a:prstGeom>
        </p:spPr>
      </p:pic>
      <p:sp>
        <p:nvSpPr>
          <p:cNvPr id="5" name="TextBox 4"/>
          <p:cNvSpPr txBox="1"/>
          <p:nvPr/>
        </p:nvSpPr>
        <p:spPr>
          <a:xfrm>
            <a:off x="4229346" y="5611091"/>
            <a:ext cx="2585195" cy="369332"/>
          </a:xfrm>
          <a:prstGeom prst="rect">
            <a:avLst/>
          </a:prstGeom>
          <a:noFill/>
        </p:spPr>
        <p:txBody>
          <a:bodyPr wrap="none" rtlCol="0">
            <a:spAutoFit/>
          </a:bodyPr>
          <a:lstStyle/>
          <a:p>
            <a:r>
              <a:rPr lang="en-US" dirty="0" smtClean="0"/>
              <a:t>Vulnerability impact scale</a:t>
            </a:r>
            <a:endParaRPr lang="en-US" dirty="0"/>
          </a:p>
        </p:txBody>
      </p:sp>
      <p:sp>
        <p:nvSpPr>
          <p:cNvPr id="2" name="Slide Number Placeholder 1"/>
          <p:cNvSpPr>
            <a:spLocks noGrp="1"/>
          </p:cNvSpPr>
          <p:nvPr>
            <p:ph type="sldNum" sz="quarter" idx="12"/>
          </p:nvPr>
        </p:nvSpPr>
        <p:spPr/>
        <p:txBody>
          <a:bodyPr/>
          <a:lstStyle/>
          <a:p>
            <a:fld id="{2147A394-642B-2B49-8619-699A6DD0CBD3}" type="slidenum">
              <a:rPr lang="en-US" smtClean="0"/>
              <a:t>9</a:t>
            </a:fld>
            <a:endParaRPr lang="en-US"/>
          </a:p>
        </p:txBody>
      </p:sp>
    </p:spTree>
    <p:extLst>
      <p:ext uri="{BB962C8B-B14F-4D97-AF65-F5344CB8AC3E}">
        <p14:creationId xmlns:p14="http://schemas.microsoft.com/office/powerpoint/2010/main" val="14920664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254</Words>
  <Application>Microsoft Macintosh PowerPoint</Application>
  <PresentationFormat>Widescreen</PresentationFormat>
  <Paragraphs>73</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Vulnerability Assessment</vt:lpstr>
      <vt:lpstr>Objectives</vt:lpstr>
      <vt:lpstr>PowerPoint Presentation</vt:lpstr>
      <vt:lpstr>Accessing vulnerabilities</vt:lpstr>
      <vt:lpstr>PowerPoint Presentation</vt:lpstr>
      <vt:lpstr>PowerPoint Presentation</vt:lpstr>
      <vt:lpstr>PowerPoint Presentation</vt:lpstr>
      <vt:lpstr>Accessing vulnerabilities</vt:lpstr>
      <vt:lpstr>PowerPoint Presentation</vt:lpstr>
      <vt:lpstr>PowerPoint Presentation</vt:lpstr>
      <vt:lpstr>Assessment techniques</vt:lpstr>
      <vt:lpstr>Assessment tools</vt:lpstr>
      <vt:lpstr>Assessment tools</vt:lpstr>
      <vt:lpstr>Assessment tools</vt:lpstr>
      <vt:lpstr>PowerPoint Presentation</vt:lpstr>
      <vt:lpstr>Assessment tools</vt:lpstr>
      <vt:lpstr>Summary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Vulnerability Assessment</dc:title>
  <dc:creator>Danish Khan</dc:creator>
  <cp:lastModifiedBy>Danish Khan</cp:lastModifiedBy>
  <cp:revision>1</cp:revision>
  <dcterms:created xsi:type="dcterms:W3CDTF">2016-12-12T13:15:33Z</dcterms:created>
  <dcterms:modified xsi:type="dcterms:W3CDTF">2016-12-12T13:15:55Z</dcterms:modified>
</cp:coreProperties>
</file>